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Lexend Light"/>
      <p:regular r:id="rId36"/>
      <p:bold r:id="rId37"/>
    </p:embeddedFont>
    <p:embeddedFont>
      <p:font typeface="Lexen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EE735A-5509-494A-9F4E-F633AAD23FD6}">
  <a:tblStyle styleId="{B5EE735A-5509-494A-9F4E-F633AAD23F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292FB55-2119-46F3-8E5F-62C6D0A5B794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exendLight-bold.fntdata"/><Relationship Id="rId14" Type="http://schemas.openxmlformats.org/officeDocument/2006/relationships/slide" Target="slides/slide9.xml"/><Relationship Id="rId36" Type="http://schemas.openxmlformats.org/officeDocument/2006/relationships/font" Target="fonts/LexendLight-regular.fntdata"/><Relationship Id="rId17" Type="http://schemas.openxmlformats.org/officeDocument/2006/relationships/slide" Target="slides/slide12.xml"/><Relationship Id="rId39" Type="http://schemas.openxmlformats.org/officeDocument/2006/relationships/font" Target="fonts/Lexend-bold.fntdata"/><Relationship Id="rId16" Type="http://schemas.openxmlformats.org/officeDocument/2006/relationships/slide" Target="slides/slide11.xml"/><Relationship Id="rId38" Type="http://schemas.openxmlformats.org/officeDocument/2006/relationships/font" Target="fonts/Lexen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60092a7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60092a7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2a340337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72a340337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2a340337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2a340337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2a34033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72a34033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6e3b8c75cc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6e3b8c75cc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72a340337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72a340337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72a340337a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72a340337a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60092a7e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60092a7e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760092a7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760092a7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e3b8c75cc_0_1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6e3b8c75cc_0_1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b98f232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37b98f232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e3b8c75cc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e3b8c75cc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e3b8c75cc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6e3b8c75cc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72a340337a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72a340337a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2a340337a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72a340337a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72a34033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72a34033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72a340337a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72a340337a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72ad3e8ff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72ad3e8f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72ad3e8ff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72ad3e8ff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6e3b8c75c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6e3b8c75c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760092a7e7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760092a7e7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7b98f232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37b98f232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760092a7e7_1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760092a7e7_1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e3b8c75c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e3b8c75c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72a340337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72a34033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2a340337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2a340337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e3b8c75c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e3b8c75c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72a340337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72a340337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e3b8c75cc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e3b8c75cc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08725" y="344175"/>
            <a:ext cx="8501100" cy="20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latin typeface="Lexend"/>
                <a:ea typeface="Lexend"/>
                <a:cs typeface="Lexend"/>
                <a:sym typeface="Lexend"/>
              </a:rPr>
              <a:t>Lecture 10</a:t>
            </a:r>
            <a:endParaRPr sz="6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latin typeface="Lexend"/>
                <a:ea typeface="Lexend"/>
                <a:cs typeface="Lexend"/>
                <a:sym typeface="Lexend"/>
              </a:rPr>
              <a:t>Register Basics and Memory Unit</a:t>
            </a:r>
            <a:endParaRPr sz="40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0" y="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Engineering, BRAC University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21450" y="4484225"/>
            <a:ext cx="85011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latin typeface="Lexend"/>
                <a:ea typeface="Lexend"/>
                <a:cs typeface="Lexend"/>
                <a:sym typeface="Lexend"/>
              </a:rPr>
              <a:t>CSE260 : Digital Logic Design</a:t>
            </a:r>
            <a:endParaRPr sz="5000"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09250"/>
            <a:ext cx="3018276" cy="169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7743" y="2609250"/>
            <a:ext cx="3241572" cy="16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8767" y="2609250"/>
            <a:ext cx="2545232" cy="168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256650" y="927196"/>
            <a:ext cx="8630700" cy="3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ROM – Read Only Memory 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a type of memory that cannot be written, can only be read. Contents determined during the manufacture time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RAM – Random Access Memory</a:t>
            </a:r>
            <a:endParaRPr b="1"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that can be both read and written during normal operation.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◆ Contents are volatile, i.e.will be lost on power off.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◆ Two types of RAM: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-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Static RAM (SRAM)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-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Dynamic RAM (DRAM)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28" name="Google Shape;228;p2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29" name="Google Shape;229;p2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2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Types of Semiconductor Memories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3" name="Google Shape;233;p2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4" name="Google Shape;234;p2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42" name="Google Shape;242;p23"/>
          <p:cNvSpPr txBox="1"/>
          <p:nvPr/>
        </p:nvSpPr>
        <p:spPr>
          <a:xfrm>
            <a:off x="256650" y="927196"/>
            <a:ext cx="8630700" cy="30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data consists of n lines (for n-bit words).  </a:t>
            </a:r>
            <a:r>
              <a:rPr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Data input lines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provide the information to be stored (</a:t>
            </a:r>
            <a:r>
              <a:rPr i="1"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written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 into the memory, while </a:t>
            </a:r>
            <a:r>
              <a:rPr lang="en" sz="22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data output lines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carry the information out (</a:t>
            </a:r>
            <a:r>
              <a:rPr lang="en" sz="22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 from the memory.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address consists of </a:t>
            </a:r>
            <a:r>
              <a:rPr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k lines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which specify which word (among the </a:t>
            </a:r>
            <a:r>
              <a:rPr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baseline="30000"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r>
              <a:rPr lang="en" sz="2200">
                <a:solidFill>
                  <a:srgbClr val="4A86E8"/>
                </a:solidFill>
                <a:latin typeface="Lexend"/>
                <a:ea typeface="Lexend"/>
                <a:cs typeface="Lexend"/>
                <a:sym typeface="Lexend"/>
              </a:rPr>
              <a:t> words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available) to be selected for reading or writing.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43" name="Google Shape;243;p2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44" name="Google Shape;244;p2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3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256650" y="927196"/>
            <a:ext cx="86307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control lines </a:t>
            </a:r>
            <a:r>
              <a:rPr i="1"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Read 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and </a:t>
            </a:r>
            <a:r>
              <a:rPr i="1" lang="en" sz="2200">
                <a:solidFill>
                  <a:srgbClr val="0000FF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(usually combined into a single control line </a:t>
            </a:r>
            <a:r>
              <a:rPr i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Read/Write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 specifies the direction of transfer of the data.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Example: A memory unit of 1024 words with 8 bit/word needs, 10 address line (i.e. address register must contain 10 FF) and buffer register must have 8 FF to store words transferred in and out of it.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58" name="Google Shape;258;p24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59" name="Google Shape;259;p24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4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72" name="Google Shape;272;p25"/>
          <p:cNvSpPr txBox="1"/>
          <p:nvPr/>
        </p:nvSpPr>
        <p:spPr>
          <a:xfrm>
            <a:off x="256650" y="927196"/>
            <a:ext cx="863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Block diagram of a memory unit: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73" name="Google Shape;273;p2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74" name="Google Shape;274;p2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5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5064775" y="1990175"/>
            <a:ext cx="1905000" cy="14287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5"/>
          <p:cNvSpPr txBox="1"/>
          <p:nvPr/>
        </p:nvSpPr>
        <p:spPr>
          <a:xfrm>
            <a:off x="5064775" y="2223800"/>
            <a:ext cx="1905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Memory unit</a:t>
            </a:r>
            <a:endParaRPr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b="1" baseline="30000" i="1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words</a:t>
            </a:r>
            <a:endParaRPr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b="1" i="0" lang="en" sz="17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bits per word</a:t>
            </a:r>
            <a:endParaRPr i="0" sz="13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82" name="Google Shape;282;p25"/>
          <p:cNvCxnSpPr/>
          <p:nvPr/>
        </p:nvCxnSpPr>
        <p:spPr>
          <a:xfrm>
            <a:off x="4531375" y="2371175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3" name="Google Shape;283;p25"/>
          <p:cNvCxnSpPr/>
          <p:nvPr/>
        </p:nvCxnSpPr>
        <p:spPr>
          <a:xfrm>
            <a:off x="4531375" y="3133175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4" name="Google Shape;284;p25"/>
          <p:cNvSpPr txBox="1"/>
          <p:nvPr/>
        </p:nvSpPr>
        <p:spPr>
          <a:xfrm>
            <a:off x="2000150" y="2142575"/>
            <a:ext cx="25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r>
              <a:rPr i="0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address lines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85" name="Google Shape;285;p25"/>
          <p:cNvCxnSpPr/>
          <p:nvPr/>
        </p:nvCxnSpPr>
        <p:spPr>
          <a:xfrm flipH="1">
            <a:off x="4643975" y="2249350"/>
            <a:ext cx="250500" cy="346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25"/>
          <p:cNvSpPr txBox="1"/>
          <p:nvPr/>
        </p:nvSpPr>
        <p:spPr>
          <a:xfrm>
            <a:off x="4531375" y="1990175"/>
            <a:ext cx="4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k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87" name="Google Shape;287;p25"/>
          <p:cNvGrpSpPr/>
          <p:nvPr/>
        </p:nvGrpSpPr>
        <p:grpSpPr>
          <a:xfrm>
            <a:off x="2946600" y="2980775"/>
            <a:ext cx="1565725" cy="476250"/>
            <a:chOff x="1584" y="2400"/>
            <a:chExt cx="900" cy="300"/>
          </a:xfrm>
        </p:grpSpPr>
        <p:sp>
          <p:nvSpPr>
            <p:cNvPr id="288" name="Google Shape;288;p25"/>
            <p:cNvSpPr txBox="1"/>
            <p:nvPr/>
          </p:nvSpPr>
          <p:spPr>
            <a:xfrm>
              <a:off x="1584" y="2400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i="1" lang="en" sz="180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</a:t>
              </a:r>
              <a:r>
                <a:rPr i="0" lang="en" sz="180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/</a:t>
              </a:r>
              <a:r>
                <a:rPr i="1" lang="en" sz="180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Write</a:t>
              </a:r>
              <a:endParaRPr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cxnSp>
          <p:nvCxnSpPr>
            <p:cNvPr id="289" name="Google Shape;289;p25"/>
            <p:cNvCxnSpPr/>
            <p:nvPr/>
          </p:nvCxnSpPr>
          <p:spPr>
            <a:xfrm>
              <a:off x="2082" y="2423"/>
              <a:ext cx="300" cy="0"/>
            </a:xfrm>
            <a:prstGeom prst="straightConnector1">
              <a:avLst/>
            </a:prstGeom>
            <a:noFill/>
            <a:ln cap="flat" cmpd="sng" w="1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290" name="Google Shape;290;p25"/>
          <p:cNvCxnSpPr/>
          <p:nvPr/>
        </p:nvCxnSpPr>
        <p:spPr>
          <a:xfrm rot="5400000">
            <a:off x="5969650" y="3676100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1" name="Google Shape;291;p25"/>
          <p:cNvCxnSpPr/>
          <p:nvPr/>
        </p:nvCxnSpPr>
        <p:spPr>
          <a:xfrm rot="5400000">
            <a:off x="5893450" y="1694900"/>
            <a:ext cx="47625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2" name="Google Shape;292;p25"/>
          <p:cNvCxnSpPr/>
          <p:nvPr/>
        </p:nvCxnSpPr>
        <p:spPr>
          <a:xfrm flipH="1">
            <a:off x="5976775" y="1532975"/>
            <a:ext cx="231000" cy="165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3" name="Google Shape;293;p25"/>
          <p:cNvCxnSpPr/>
          <p:nvPr/>
        </p:nvCxnSpPr>
        <p:spPr>
          <a:xfrm flipH="1">
            <a:off x="6070975" y="3514175"/>
            <a:ext cx="213000" cy="159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" name="Google Shape;294;p25"/>
          <p:cNvSpPr txBox="1"/>
          <p:nvPr/>
        </p:nvSpPr>
        <p:spPr>
          <a:xfrm>
            <a:off x="6055375" y="1532975"/>
            <a:ext cx="4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6131575" y="3514175"/>
            <a:ext cx="47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1" lang="en" sz="16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5028025" y="1087475"/>
            <a:ext cx="253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i="0" lang="en" sz="18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data input lines</a:t>
            </a:r>
            <a:endParaRPr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7" name="Google Shape;297;p25"/>
          <p:cNvSpPr txBox="1"/>
          <p:nvPr/>
        </p:nvSpPr>
        <p:spPr>
          <a:xfrm>
            <a:off x="5445775" y="4047575"/>
            <a:ext cx="142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1" lang="en" sz="15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i="0" lang="en" sz="15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 data output lines</a:t>
            </a:r>
            <a:endParaRPr i="0" sz="11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248" y="76200"/>
            <a:ext cx="6080700" cy="4800600"/>
          </a:xfrm>
          <a:prstGeom prst="rect">
            <a:avLst/>
          </a:prstGeom>
          <a:noFill/>
          <a:ln cap="flat" cmpd="sng" w="9525">
            <a:solidFill>
              <a:srgbClr val="A9B0F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306" name="Google Shape;306;p2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07" name="Google Shape;307;p2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6"/>
          <p:cNvSpPr txBox="1"/>
          <p:nvPr/>
        </p:nvSpPr>
        <p:spPr>
          <a:xfrm>
            <a:off x="209775" y="163775"/>
            <a:ext cx="2612700" cy="3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Block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Diagram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of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16x1 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RAM [no need to memorize]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1" name="Google Shape;311;p2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12" name="Google Shape;312;p2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256650" y="927196"/>
            <a:ext cx="8630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lang="en" sz="24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operation: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Noto Sans Symbols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Transfers the address of the desired word to the address lines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Noto Sans Symbols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Transfers the data bits (the word) to be stored in memory to the data input lines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Lexend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Activates the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control line (set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 0)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</a:t>
            </a:r>
            <a:r>
              <a:rPr lang="en" sz="24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operation: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Lexend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Transfers the address of the desired word to the address lines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rgbClr val="6600CC"/>
              </a:buClr>
              <a:buSzPts val="1800"/>
              <a:buFont typeface="Lexend"/>
              <a:buChar char="❖"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Activates the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control line (set 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</a:t>
            </a:r>
            <a:r>
              <a:rPr i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 1)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21" name="Google Shape;321;p2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22" name="Google Shape;322;p2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27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28" name="Google Shape;328;p27"/>
          <p:cNvCxnSpPr/>
          <p:nvPr/>
        </p:nvCxnSpPr>
        <p:spPr>
          <a:xfrm>
            <a:off x="6314700" y="2472300"/>
            <a:ext cx="533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9" name="Google Shape;329;p27"/>
          <p:cNvCxnSpPr/>
          <p:nvPr/>
        </p:nvCxnSpPr>
        <p:spPr>
          <a:xfrm>
            <a:off x="6327400" y="3648925"/>
            <a:ext cx="533400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37" name="Google Shape;337;p28"/>
          <p:cNvSpPr txBox="1"/>
          <p:nvPr/>
        </p:nvSpPr>
        <p:spPr>
          <a:xfrm>
            <a:off x="256650" y="927196"/>
            <a:ext cx="86307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Read/Write operation:</a:t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38" name="Google Shape;338;p2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39" name="Google Shape;339;p2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8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45" name="Google Shape;345;p28"/>
          <p:cNvGraphicFramePr/>
          <p:nvPr/>
        </p:nvGraphicFramePr>
        <p:xfrm>
          <a:off x="952500" y="168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{B5EE735A-5509-494A-9F4E-F633AAD23FD6}</a:tableStyleId>
              </a:tblPr>
              <a:tblGrid>
                <a:gridCol w="1691625"/>
                <a:gridCol w="1439500"/>
                <a:gridCol w="4107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Enable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Read/Write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Operation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X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None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Write to selected word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Read from selected word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53" name="Google Shape;353;p29"/>
          <p:cNvSpPr txBox="1"/>
          <p:nvPr/>
        </p:nvSpPr>
        <p:spPr>
          <a:xfrm>
            <a:off x="256650" y="927196"/>
            <a:ext cx="86307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Static RAM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(SRAM)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Uses flip-flops as the memory cells, Complex Circuitry.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 need to refresh constantly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Typically the type of RAM used primarily as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cache memory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Dynamic RAM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(DRAM)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 capacitor charges to represent datas.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Though simpler in circuitry, they have to be constantly refreshed.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exend"/>
              <a:buChar char="●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Most </a:t>
            </a:r>
            <a:r>
              <a:rPr b="1"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main memory</a:t>
            </a: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is dynamic RAM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54" name="Google Shape;354;p2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55" name="Google Shape;355;p2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9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Two types of RAM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59" name="Google Shape;359;p2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256650" y="927196"/>
            <a:ext cx="86307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Dynamic RAM: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SDRAM –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Synchronous dynamic RAM – operates synchronously with system clock and data bus. Can handle 100MHz to &gt;800MHz.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DDR – 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ouble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ate – can transmit data on both edges of the clock.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DDR3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=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ouble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ate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rd generation. 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Char char="●"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QDR –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Q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uad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ate – twice as fast as DDR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Typically we use DDR3, DDR4 &amp; DDR5 RAM as main memory in our windows PC and Static RAM for L1, L2 and L3 cache memory.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69" name="Google Shape;369;p3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70" name="Google Shape;370;p3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30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Two types of RAM [Cont.]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83" name="Google Shape;383;p31"/>
          <p:cNvSpPr txBox="1"/>
          <p:nvPr/>
        </p:nvSpPr>
        <p:spPr>
          <a:xfrm>
            <a:off x="256650" y="972850"/>
            <a:ext cx="3679500" cy="30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sizes might be specified in bits or byte(=8bit)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Symbol: Bytes (B) and bits(b)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Example,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28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28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/8 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28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25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5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*2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20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32 MB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384" name="Google Shape;384;p3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385" name="Google Shape;385;p3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31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Size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9" name="Google Shape;389;p3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0" name="Google Shape;390;p3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391" name="Google Shape;391;p31"/>
          <p:cNvGraphicFramePr/>
          <p:nvPr/>
        </p:nvGraphicFramePr>
        <p:xfrm>
          <a:off x="4221100" y="888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{4292FB55-2119-46F3-8E5F-62C6D0A5B794}</a:tableStyleId>
              </a:tblPr>
              <a:tblGrid>
                <a:gridCol w="382900"/>
                <a:gridCol w="857275"/>
                <a:gridCol w="1825600"/>
                <a:gridCol w="1780925"/>
              </a:tblGrid>
              <a:tr h="40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Prefix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Base 2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Base 10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K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Kilo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= 1024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=1,000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01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Mega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= 1,048,576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6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=1,000,000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G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Giga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2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30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= 1,073,741,824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10</a:t>
                      </a:r>
                      <a:r>
                        <a:rPr baseline="30000"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9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=1,000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,000,000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2" name="Google Shape;392;p31"/>
          <p:cNvGraphicFramePr/>
          <p:nvPr/>
        </p:nvGraphicFramePr>
        <p:xfrm>
          <a:off x="7286875" y="2717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{4292FB55-2119-46F3-8E5F-62C6D0A5B794}</a:tableStyleId>
              </a:tblPr>
              <a:tblGrid>
                <a:gridCol w="538575"/>
                <a:gridCol w="1205850"/>
              </a:tblGrid>
              <a:tr h="156777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Byte = 8 Bits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KB = 1024 Bytes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MB = 1024 KB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GB = 1024 MB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TB = 1024 GB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PB = 1024 TB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1 EB = 1024 PB</a:t>
                      </a:r>
                      <a:endParaRPr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45700" marB="45700" marR="91450" marL="91450">
                    <a:lnL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CDF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94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69" name="Google Shape;69;p14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14"/>
          <p:cNvSpPr txBox="1"/>
          <p:nvPr/>
        </p:nvSpPr>
        <p:spPr>
          <a:xfrm>
            <a:off x="50475" y="76200"/>
            <a:ext cx="84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Registers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263775" y="1421250"/>
            <a:ext cx="8441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22475" y="877025"/>
            <a:ext cx="8142000" cy="3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Flip-flops can only store 1-bit of data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Multiple flip-flops can be combined into a single group which is called a register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register can store multiple bits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 n-bit register is consist of n flip-flops and different logic gates, it can store n-bit information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flip-flops in a register store information 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logic gates and other components control the insertion and the flow of the data 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Functions of register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Storing data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Retrieving data from other registers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○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Shifting data within the register (right/left)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2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00" name="Google Shape;400;p32"/>
          <p:cNvSpPr txBox="1"/>
          <p:nvPr/>
        </p:nvSpPr>
        <p:spPr>
          <a:xfrm>
            <a:off x="256650" y="972838"/>
            <a:ext cx="86307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Capacity = no. of word x bit/word</a:t>
            </a:r>
            <a:endParaRPr i="1" sz="24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No. of word= 2 ^ (address lines)</a:t>
            </a:r>
            <a:endParaRPr i="1" sz="24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Therefore,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= 2^(address lines) x bit/word</a:t>
            </a:r>
            <a:endParaRPr i="1"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01" name="Google Shape;401;p3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02" name="Google Shape;402;p3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2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 formulas to remember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07" name="Google Shape;407;p3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256650" y="972838"/>
            <a:ext cx="8630700" cy="17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= no. of word x bit/word</a:t>
            </a:r>
            <a:endParaRPr sz="24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No. of word= 2 ^ (address lines)</a:t>
            </a:r>
            <a:endParaRPr sz="2400">
              <a:solidFill>
                <a:srgbClr val="ED1C24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What is the total capacity of a 2</a:t>
            </a:r>
            <a:r>
              <a:rPr baseline="30000" lang="en" sz="24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16</a:t>
            </a:r>
            <a:r>
              <a:rPr lang="en" sz="24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 x 16 memory?</a:t>
            </a:r>
            <a:endParaRPr sz="2400">
              <a:solidFill>
                <a:srgbClr val="ED1C24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16" name="Google Shape;416;p33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17" name="Google Shape;417;p33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3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1" name="Google Shape;421;p33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22" name="Google Shape;422;p33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30" name="Google Shape;430;p34"/>
          <p:cNvSpPr txBox="1"/>
          <p:nvPr/>
        </p:nvSpPr>
        <p:spPr>
          <a:xfrm>
            <a:off x="256650" y="972838"/>
            <a:ext cx="8630700" cy="39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What is the total capacity of a 2</a:t>
            </a:r>
            <a:r>
              <a:rPr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16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x 16 memory: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Solution: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2^16 x 16 bits/words	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1048576 bits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1048576/8 bytes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131072 bytes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131072/1024 KB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  128 KB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31" name="Google Shape;431;p34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32" name="Google Shape;432;p34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4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 [Sol</a:t>
            </a:r>
            <a:r>
              <a:rPr baseline="30000"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6" name="Google Shape;436;p34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37" name="Google Shape;437;p34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5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45" name="Google Shape;445;p35"/>
          <p:cNvSpPr txBox="1"/>
          <p:nvPr/>
        </p:nvSpPr>
        <p:spPr>
          <a:xfrm>
            <a:off x="256650" y="972838"/>
            <a:ext cx="86307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= no. of word x bit/word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No. of word= 2 ^ (address lines)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How many address lines do we need for a 64 MB RAM with 32 bit words?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46" name="Google Shape;446;p3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47" name="Google Shape;447;p3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35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1" name="Google Shape;451;p3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2" name="Google Shape;452;p3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6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60" name="Google Shape;460;p36"/>
          <p:cNvSpPr txBox="1"/>
          <p:nvPr/>
        </p:nvSpPr>
        <p:spPr>
          <a:xfrm>
            <a:off x="256650" y="972838"/>
            <a:ext cx="86307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How many address lines do we need for a 64 MB RAM with 32 bit words: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Solution: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Formula: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Capacity  = no. of word x bit/word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64MB  = no. of word x 32 bits/word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no. of word =   64MB / 32  bits/word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		=   (64x1024x1024x8)/32 [ 1 byte = 2^3 bits]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		=   16777216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= 2^24            [log</a:t>
            </a:r>
            <a:r>
              <a:rPr baseline="-25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16777216) = 24]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no. of address lines = 24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61" name="Google Shape;461;p3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62" name="Google Shape;462;p3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36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Test yourself [Sol</a:t>
            </a:r>
            <a:r>
              <a:rPr baseline="30000"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6" name="Google Shape;466;p3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7" name="Google Shape;467;p3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7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75" name="Google Shape;475;p37"/>
          <p:cNvSpPr txBox="1"/>
          <p:nvPr/>
        </p:nvSpPr>
        <p:spPr>
          <a:xfrm>
            <a:off x="256650" y="927200"/>
            <a:ext cx="63402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Must be small so that many binary cell (BC) can fit in a small area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Select input enable cell for reading/writing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●"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Read/write determines operation to be 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performed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on cell.  A </a:t>
            </a: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 in read/write 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input forms a path to the output terminal. A </a:t>
            </a:r>
            <a:r>
              <a:rPr b="1"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0 in read/write input</a:t>
            </a: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information in the input terminal is transferred into the FF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76" name="Google Shape;476;p3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477" name="Google Shape;477;p3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37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Binary cell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1" name="Google Shape;481;p3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2" name="Google Shape;482;p3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83" name="Google Shape;483;p37"/>
          <p:cNvSpPr txBox="1"/>
          <p:nvPr/>
        </p:nvSpPr>
        <p:spPr>
          <a:xfrm>
            <a:off x="7437213" y="2487977"/>
            <a:ext cx="375128" cy="375131"/>
          </a:xfrm>
          <a:prstGeom prst="rect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25" spcFirstLastPara="1" rIns="72025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t/>
            </a:r>
            <a:endParaRPr b="0" i="0" sz="12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7"/>
          <p:cNvSpPr txBox="1"/>
          <p:nvPr/>
        </p:nvSpPr>
        <p:spPr>
          <a:xfrm>
            <a:off x="7360780" y="2542188"/>
            <a:ext cx="513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b="1" i="0" lang="en" sz="12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b="0" i="0" sz="11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5" name="Google Shape;485;p37"/>
          <p:cNvCxnSpPr/>
          <p:nvPr/>
        </p:nvCxnSpPr>
        <p:spPr>
          <a:xfrm flipH="1">
            <a:off x="7616974" y="2264072"/>
            <a:ext cx="300" cy="2283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6" name="Google Shape;486;p37"/>
          <p:cNvCxnSpPr/>
          <p:nvPr/>
        </p:nvCxnSpPr>
        <p:spPr>
          <a:xfrm rot="10800000">
            <a:off x="7617274" y="2857382"/>
            <a:ext cx="0" cy="2178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7" name="Google Shape;487;p37"/>
          <p:cNvCxnSpPr/>
          <p:nvPr/>
        </p:nvCxnSpPr>
        <p:spPr>
          <a:xfrm>
            <a:off x="7137110" y="2668039"/>
            <a:ext cx="2955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88" name="Google Shape;488;p37"/>
          <p:cNvCxnSpPr/>
          <p:nvPr/>
        </p:nvCxnSpPr>
        <p:spPr>
          <a:xfrm>
            <a:off x="7812907" y="2668039"/>
            <a:ext cx="2103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89" name="Google Shape;489;p37"/>
          <p:cNvSpPr txBox="1"/>
          <p:nvPr/>
        </p:nvSpPr>
        <p:spPr>
          <a:xfrm>
            <a:off x="8097439" y="25289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Output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0" name="Google Shape;490;p37"/>
          <p:cNvSpPr txBox="1"/>
          <p:nvPr/>
        </p:nvSpPr>
        <p:spPr>
          <a:xfrm>
            <a:off x="6596850" y="25362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91" name="Google Shape;491;p37"/>
          <p:cNvSpPr txBox="1"/>
          <p:nvPr/>
        </p:nvSpPr>
        <p:spPr>
          <a:xfrm>
            <a:off x="7272150" y="1853803"/>
            <a:ext cx="750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Select (inputs)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92" name="Google Shape;492;p37"/>
          <p:cNvGrpSpPr/>
          <p:nvPr/>
        </p:nvGrpSpPr>
        <p:grpSpPr>
          <a:xfrm>
            <a:off x="7137110" y="3148207"/>
            <a:ext cx="1125385" cy="375131"/>
            <a:chOff x="3936" y="3648"/>
            <a:chExt cx="900" cy="300"/>
          </a:xfrm>
        </p:grpSpPr>
        <p:cxnSp>
          <p:nvCxnSpPr>
            <p:cNvPr id="493" name="Google Shape;493;p37"/>
            <p:cNvCxnSpPr/>
            <p:nvPr/>
          </p:nvCxnSpPr>
          <p:spPr>
            <a:xfrm>
              <a:off x="4368" y="3677"/>
              <a:ext cx="300" cy="0"/>
            </a:xfrm>
            <a:prstGeom prst="straightConnector1">
              <a:avLst/>
            </a:prstGeom>
            <a:noFill/>
            <a:ln cap="flat" cmpd="sng" w="125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4" name="Google Shape;494;p37"/>
            <p:cNvSpPr txBox="1"/>
            <p:nvPr/>
          </p:nvSpPr>
          <p:spPr>
            <a:xfrm>
              <a:off x="3936" y="36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72025" spcFirstLastPara="1" rIns="72025" wrap="square" tIns="36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0"/>
                <a:buFont typeface="Arial"/>
                <a:buNone/>
              </a:pPr>
              <a:r>
                <a:rPr i="0" lang="en" sz="126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Read/Write</a:t>
              </a:r>
              <a:endParaRPr i="0" sz="1102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8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450" y="925626"/>
            <a:ext cx="5062201" cy="398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03" name="Google Shape;503;p38"/>
          <p:cNvSpPr txBox="1"/>
          <p:nvPr/>
        </p:nvSpPr>
        <p:spPr>
          <a:xfrm>
            <a:off x="256650" y="927200"/>
            <a:ext cx="85032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Lexend"/>
              <a:buChar char="●"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Logic construction of a 4 x 3 RAM 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(with decoder and OR gates):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04" name="Google Shape;504;p3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05" name="Google Shape;505;p3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38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09" name="Google Shape;509;p3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0" name="Google Shape;510;p3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1" name="Google Shape;511;p38"/>
          <p:cNvSpPr txBox="1"/>
          <p:nvPr/>
        </p:nvSpPr>
        <p:spPr>
          <a:xfrm>
            <a:off x="1348038" y="2704277"/>
            <a:ext cx="375000" cy="375000"/>
          </a:xfrm>
          <a:prstGeom prst="rect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25" spcFirstLastPara="1" rIns="72025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t/>
            </a:r>
            <a:endParaRPr b="0" i="0" sz="12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8"/>
          <p:cNvSpPr txBox="1"/>
          <p:nvPr/>
        </p:nvSpPr>
        <p:spPr>
          <a:xfrm>
            <a:off x="1271605" y="2758488"/>
            <a:ext cx="513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b="1" i="0" lang="en" sz="12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b="0" i="0" sz="11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p38"/>
          <p:cNvCxnSpPr/>
          <p:nvPr/>
        </p:nvCxnSpPr>
        <p:spPr>
          <a:xfrm flipH="1">
            <a:off x="1527799" y="2480372"/>
            <a:ext cx="300" cy="2283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4" name="Google Shape;514;p38"/>
          <p:cNvCxnSpPr/>
          <p:nvPr/>
        </p:nvCxnSpPr>
        <p:spPr>
          <a:xfrm rot="10800000">
            <a:off x="1528099" y="3073682"/>
            <a:ext cx="0" cy="2178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5" name="Google Shape;515;p38"/>
          <p:cNvCxnSpPr/>
          <p:nvPr/>
        </p:nvCxnSpPr>
        <p:spPr>
          <a:xfrm>
            <a:off x="1047935" y="2884339"/>
            <a:ext cx="2955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16" name="Google Shape;516;p38"/>
          <p:cNvCxnSpPr/>
          <p:nvPr/>
        </p:nvCxnSpPr>
        <p:spPr>
          <a:xfrm>
            <a:off x="1723732" y="2884339"/>
            <a:ext cx="2103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17" name="Google Shape;517;p38"/>
          <p:cNvSpPr txBox="1"/>
          <p:nvPr/>
        </p:nvSpPr>
        <p:spPr>
          <a:xfrm>
            <a:off x="2008264" y="27452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Output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8" name="Google Shape;518;p38"/>
          <p:cNvSpPr txBox="1"/>
          <p:nvPr/>
        </p:nvSpPr>
        <p:spPr>
          <a:xfrm>
            <a:off x="507675" y="27525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1182975" y="2070103"/>
            <a:ext cx="750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Select (inputs)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20" name="Google Shape;520;p38"/>
          <p:cNvGrpSpPr/>
          <p:nvPr/>
        </p:nvGrpSpPr>
        <p:grpSpPr>
          <a:xfrm>
            <a:off x="1047935" y="3364507"/>
            <a:ext cx="1125385" cy="375131"/>
            <a:chOff x="3936" y="3648"/>
            <a:chExt cx="900" cy="300"/>
          </a:xfrm>
        </p:grpSpPr>
        <p:cxnSp>
          <p:nvCxnSpPr>
            <p:cNvPr id="521" name="Google Shape;521;p38"/>
            <p:cNvCxnSpPr/>
            <p:nvPr/>
          </p:nvCxnSpPr>
          <p:spPr>
            <a:xfrm>
              <a:off x="4368" y="3677"/>
              <a:ext cx="300" cy="0"/>
            </a:xfrm>
            <a:prstGeom prst="straightConnector1">
              <a:avLst/>
            </a:prstGeom>
            <a:noFill/>
            <a:ln cap="flat" cmpd="sng" w="125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22" name="Google Shape;522;p38"/>
            <p:cNvSpPr txBox="1"/>
            <p:nvPr/>
          </p:nvSpPr>
          <p:spPr>
            <a:xfrm>
              <a:off x="3936" y="36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72025" spcFirstLastPara="1" rIns="72025" wrap="square" tIns="36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0"/>
                <a:buFont typeface="Arial"/>
                <a:buNone/>
              </a:pPr>
              <a:r>
                <a:rPr i="0" lang="en" sz="126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Read/Write</a:t>
              </a:r>
              <a:endParaRPr i="0" sz="1102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23" name="Google Shape;523;p38"/>
          <p:cNvSpPr/>
          <p:nvPr/>
        </p:nvSpPr>
        <p:spPr>
          <a:xfrm>
            <a:off x="117900" y="4078925"/>
            <a:ext cx="3677100" cy="683400"/>
          </a:xfrm>
          <a:prstGeom prst="wedgeRoundRectCallout">
            <a:avLst>
              <a:gd fmla="val 48891" name="adj1"/>
              <a:gd fmla="val -9374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Since no of word is 4, that would be equivalent to the decoder’s output. Since, the decoder will have 4 outputs, so we should use a 2x4 decoder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4" name="Google Shape;524;p38"/>
          <p:cNvSpPr/>
          <p:nvPr/>
        </p:nvSpPr>
        <p:spPr>
          <a:xfrm>
            <a:off x="2670000" y="766325"/>
            <a:ext cx="857400" cy="228300"/>
          </a:xfrm>
          <a:prstGeom prst="wedgeRoundRectCallout">
            <a:avLst>
              <a:gd fmla="val 51995" name="adj1"/>
              <a:gd fmla="val 82012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# of 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25" name="Google Shape;525;p38"/>
          <p:cNvSpPr/>
          <p:nvPr/>
        </p:nvSpPr>
        <p:spPr>
          <a:xfrm>
            <a:off x="4079550" y="766325"/>
            <a:ext cx="857400" cy="228300"/>
          </a:xfrm>
          <a:prstGeom prst="wedgeRoundRectCallout">
            <a:avLst>
              <a:gd fmla="val -45574" name="adj1"/>
              <a:gd fmla="val 9068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Bit/word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9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000" y="1213083"/>
            <a:ext cx="5349000" cy="371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34" name="Google Shape;534;p39"/>
          <p:cNvSpPr txBox="1"/>
          <p:nvPr/>
        </p:nvSpPr>
        <p:spPr>
          <a:xfrm>
            <a:off x="256650" y="927200"/>
            <a:ext cx="8503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Logic construction of a 2048 x 32 RAM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(with decoder and OR gates):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36" name="Google Shape;536;p3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9" name="Google Shape;539;p39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0" name="Google Shape;540;p3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p3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2" name="Google Shape;542;p39"/>
          <p:cNvSpPr txBox="1"/>
          <p:nvPr/>
        </p:nvSpPr>
        <p:spPr>
          <a:xfrm>
            <a:off x="1348038" y="2704277"/>
            <a:ext cx="375000" cy="375000"/>
          </a:xfrm>
          <a:prstGeom prst="rect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6000" lIns="72025" spcFirstLastPara="1" rIns="72025" wrap="square" tIns="3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t/>
            </a:r>
            <a:endParaRPr b="0" i="0" sz="126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1271605" y="2758488"/>
            <a:ext cx="513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b="1" i="0" lang="en" sz="126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BC</a:t>
            </a:r>
            <a:endParaRPr b="0" i="0" sz="110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4" name="Google Shape;544;p39"/>
          <p:cNvCxnSpPr/>
          <p:nvPr/>
        </p:nvCxnSpPr>
        <p:spPr>
          <a:xfrm flipH="1">
            <a:off x="1527799" y="2480372"/>
            <a:ext cx="300" cy="2283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" name="Google Shape;545;p39"/>
          <p:cNvCxnSpPr/>
          <p:nvPr/>
        </p:nvCxnSpPr>
        <p:spPr>
          <a:xfrm rot="10800000">
            <a:off x="1528099" y="3073682"/>
            <a:ext cx="0" cy="21780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6" name="Google Shape;546;p39"/>
          <p:cNvCxnSpPr/>
          <p:nvPr/>
        </p:nvCxnSpPr>
        <p:spPr>
          <a:xfrm>
            <a:off x="1047935" y="2884339"/>
            <a:ext cx="2955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39"/>
          <p:cNvCxnSpPr/>
          <p:nvPr/>
        </p:nvCxnSpPr>
        <p:spPr>
          <a:xfrm>
            <a:off x="1723732" y="2884339"/>
            <a:ext cx="210300" cy="0"/>
          </a:xfrm>
          <a:prstGeom prst="straightConnector1">
            <a:avLst/>
          </a:prstGeom>
          <a:noFill/>
          <a:ln cap="flat" cmpd="sng" w="15000">
            <a:solidFill>
              <a:srgbClr val="0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8" name="Google Shape;548;p39"/>
          <p:cNvSpPr txBox="1"/>
          <p:nvPr/>
        </p:nvSpPr>
        <p:spPr>
          <a:xfrm>
            <a:off x="2008264" y="27452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Output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9" name="Google Shape;549;p39"/>
          <p:cNvSpPr txBox="1"/>
          <p:nvPr/>
        </p:nvSpPr>
        <p:spPr>
          <a:xfrm>
            <a:off x="507675" y="2752547"/>
            <a:ext cx="7503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Input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0" name="Google Shape;550;p39"/>
          <p:cNvSpPr txBox="1"/>
          <p:nvPr/>
        </p:nvSpPr>
        <p:spPr>
          <a:xfrm>
            <a:off x="1182975" y="2070103"/>
            <a:ext cx="750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72025" spcFirstLastPara="1" rIns="72025" wrap="square" tIns="36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0"/>
              <a:buFont typeface="Arial"/>
              <a:buNone/>
            </a:pPr>
            <a:r>
              <a:rPr i="0" lang="en" sz="126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rPr>
              <a:t>Select (inputs)</a:t>
            </a:r>
            <a:endParaRPr i="0" sz="1102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51" name="Google Shape;551;p39"/>
          <p:cNvGrpSpPr/>
          <p:nvPr/>
        </p:nvGrpSpPr>
        <p:grpSpPr>
          <a:xfrm>
            <a:off x="1047935" y="3364507"/>
            <a:ext cx="1125385" cy="375131"/>
            <a:chOff x="3936" y="3648"/>
            <a:chExt cx="900" cy="300"/>
          </a:xfrm>
        </p:grpSpPr>
        <p:cxnSp>
          <p:nvCxnSpPr>
            <p:cNvPr id="552" name="Google Shape;552;p39"/>
            <p:cNvCxnSpPr/>
            <p:nvPr/>
          </p:nvCxnSpPr>
          <p:spPr>
            <a:xfrm>
              <a:off x="4368" y="3677"/>
              <a:ext cx="300" cy="0"/>
            </a:xfrm>
            <a:prstGeom prst="straightConnector1">
              <a:avLst/>
            </a:prstGeom>
            <a:noFill/>
            <a:ln cap="flat" cmpd="sng" w="125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53" name="Google Shape;553;p39"/>
            <p:cNvSpPr txBox="1"/>
            <p:nvPr/>
          </p:nvSpPr>
          <p:spPr>
            <a:xfrm>
              <a:off x="3936" y="3648"/>
              <a:ext cx="900" cy="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6000" lIns="72025" spcFirstLastPara="1" rIns="72025" wrap="square" tIns="360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60"/>
                <a:buFont typeface="Arial"/>
                <a:buNone/>
              </a:pPr>
              <a:r>
                <a:rPr i="0" lang="en" sz="1260" u="none" cap="none" strike="noStrike">
                  <a:solidFill>
                    <a:srgbClr val="000000"/>
                  </a:solidFill>
                  <a:latin typeface="Lexend"/>
                  <a:ea typeface="Lexend"/>
                  <a:cs typeface="Lexend"/>
                  <a:sym typeface="Lexend"/>
                </a:rPr>
                <a:t>Read/Write</a:t>
              </a:r>
              <a:endParaRPr i="0" sz="1102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54" name="Google Shape;554;p39"/>
          <p:cNvSpPr/>
          <p:nvPr/>
        </p:nvSpPr>
        <p:spPr>
          <a:xfrm>
            <a:off x="117900" y="3885888"/>
            <a:ext cx="3677100" cy="876300"/>
          </a:xfrm>
          <a:prstGeom prst="wedgeRoundRectCallout">
            <a:avLst>
              <a:gd fmla="val 48891" name="adj1"/>
              <a:gd fmla="val -9374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Since no of word is 2048, that would be equivalent to the decoders output. Since, the decoder will have </a:t>
            </a:r>
            <a:r>
              <a:rPr lang="en" sz="12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2048</a:t>
            </a:r>
            <a:r>
              <a:rPr lang="en" sz="12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 outputs, so we should use a 11x2048 decoder</a:t>
            </a:r>
            <a:endParaRPr sz="12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5" name="Google Shape;555;p39"/>
          <p:cNvSpPr/>
          <p:nvPr/>
        </p:nvSpPr>
        <p:spPr>
          <a:xfrm>
            <a:off x="2865000" y="766325"/>
            <a:ext cx="857400" cy="228300"/>
          </a:xfrm>
          <a:prstGeom prst="wedgeRoundRectCallout">
            <a:avLst>
              <a:gd fmla="val 51995" name="adj1"/>
              <a:gd fmla="val 82012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# of 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56" name="Google Shape;556;p39"/>
          <p:cNvSpPr/>
          <p:nvPr/>
        </p:nvSpPr>
        <p:spPr>
          <a:xfrm>
            <a:off x="4537050" y="766325"/>
            <a:ext cx="857400" cy="228300"/>
          </a:xfrm>
          <a:prstGeom prst="wedgeRoundRectCallout">
            <a:avLst>
              <a:gd fmla="val -45574" name="adj1"/>
              <a:gd fmla="val 90681" name="adj2"/>
              <a:gd fmla="val 0" name="adj3"/>
            </a:avLst>
          </a:prstGeom>
          <a:solidFill>
            <a:srgbClr val="00FFFF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8000"/>
                </a:solidFill>
                <a:latin typeface="Lexend"/>
                <a:ea typeface="Lexend"/>
                <a:cs typeface="Lexend"/>
                <a:sym typeface="Lexend"/>
              </a:rPr>
              <a:t>Bit/word</a:t>
            </a:r>
            <a:endParaRPr sz="1100">
              <a:solidFill>
                <a:srgbClr val="008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0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125" y="2087425"/>
            <a:ext cx="5581199" cy="282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565" name="Google Shape;565;p40"/>
          <p:cNvSpPr txBox="1"/>
          <p:nvPr/>
        </p:nvSpPr>
        <p:spPr>
          <a:xfrm>
            <a:off x="256650" y="972838"/>
            <a:ext cx="86307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608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Lexend"/>
              <a:buChar char="▪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 array of RAM chips: memory chips are combined to form larger memory.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608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80"/>
              <a:buFont typeface="Lexend"/>
              <a:buChar char="▪"/>
            </a:pPr>
            <a:r>
              <a:rPr lang="en" sz="2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1K x 8-bit RAM chip:</a:t>
            </a:r>
            <a:endParaRPr sz="2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66" name="Google Shape;566;p4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67" name="Google Shape;567;p4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0" name="Google Shape;570;p40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Random Access Memory (RAM)</a:t>
            </a:r>
            <a:endParaRPr sz="3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2" name="Google Shape;572;p4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1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4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580" name="Google Shape;580;p4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81" name="Google Shape;581;p4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4" name="Google Shape;584;p41"/>
          <p:cNvSpPr txBox="1"/>
          <p:nvPr/>
        </p:nvSpPr>
        <p:spPr>
          <a:xfrm>
            <a:off x="364325" y="60850"/>
            <a:ext cx="9045900" cy="10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Hierarchy</a:t>
            </a:r>
            <a:r>
              <a:rPr lang="en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Memory [Self Study-not important for CSE260 exam]</a:t>
            </a:r>
            <a:endParaRPr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5" name="Google Shape;585;p4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6" name="Google Shape;586;p4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87" name="Google Shape;5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050" y="1504500"/>
            <a:ext cx="6303898" cy="337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0" y="33338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941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5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85" name="Google Shape;85;p15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5"/>
          <p:cNvSpPr txBox="1"/>
          <p:nvPr/>
        </p:nvSpPr>
        <p:spPr>
          <a:xfrm>
            <a:off x="50475" y="76200"/>
            <a:ext cx="842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Simple Register</a:t>
            </a:r>
            <a:endParaRPr b="0" i="0" sz="30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b="0" i="0" sz="900" u="none" cap="none" strike="noStrike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1" name="Google Shape;91;p15" title="Sample register.drawi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350" y="796438"/>
            <a:ext cx="838200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/>
        </p:nvSpPr>
        <p:spPr>
          <a:xfrm>
            <a:off x="654375" y="3739850"/>
            <a:ext cx="826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Example: A simple 4-bit register, consist of D flip-flops which does not contain any logic gate or other components. New 4-bit data is stored with every clock cycle.</a:t>
            </a:r>
            <a:endParaRPr b="0" i="0" sz="18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595" name="Google Shape;595;p42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596" name="Google Shape;596;p42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2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2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42"/>
          <p:cNvSpPr txBox="1"/>
          <p:nvPr/>
        </p:nvSpPr>
        <p:spPr>
          <a:xfrm>
            <a:off x="364325" y="60850"/>
            <a:ext cx="90459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Check your PC’s RAM Specifications From </a:t>
            </a:r>
            <a:endParaRPr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Task Manager (Windows) [</a:t>
            </a:r>
            <a:r>
              <a:rPr lang="en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Self Study-not important for CSE260 exam</a:t>
            </a:r>
            <a:r>
              <a:rPr lang="en" sz="2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]</a:t>
            </a:r>
            <a:endParaRPr sz="2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0" name="Google Shape;600;p42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1" name="Google Shape;601;p42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02" name="Google Shape;6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7263" y="1587550"/>
            <a:ext cx="4769475" cy="33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2"/>
          <p:cNvSpPr txBox="1"/>
          <p:nvPr/>
        </p:nvSpPr>
        <p:spPr>
          <a:xfrm>
            <a:off x="364325" y="2110512"/>
            <a:ext cx="182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Main Memory: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Dynamic RAM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4" name="Google Shape;604;p42"/>
          <p:cNvSpPr txBox="1"/>
          <p:nvPr/>
        </p:nvSpPr>
        <p:spPr>
          <a:xfrm>
            <a:off x="6919175" y="4191729"/>
            <a:ext cx="193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00B8"/>
                </a:solidFill>
                <a:latin typeface="Lexend"/>
                <a:ea typeface="Lexend"/>
                <a:cs typeface="Lexend"/>
                <a:sym typeface="Lexend"/>
              </a:rPr>
              <a:t>Cache Memory</a:t>
            </a:r>
            <a:endParaRPr sz="1800">
              <a:solidFill>
                <a:srgbClr val="3D00B8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00B8"/>
                </a:solidFill>
                <a:latin typeface="Lexend"/>
                <a:ea typeface="Lexend"/>
                <a:cs typeface="Lexend"/>
                <a:sym typeface="Lexend"/>
              </a:rPr>
              <a:t>Static RAM</a:t>
            </a:r>
            <a:endParaRPr sz="1800">
              <a:solidFill>
                <a:srgbClr val="3D00B8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5" name="Google Shape;605;p42"/>
          <p:cNvSpPr txBox="1"/>
          <p:nvPr/>
        </p:nvSpPr>
        <p:spPr>
          <a:xfrm>
            <a:off x="364325" y="3033559"/>
            <a:ext cx="1823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D6FF"/>
                </a:solidFill>
                <a:latin typeface="Lexend"/>
                <a:ea typeface="Lexend"/>
                <a:cs typeface="Lexend"/>
                <a:sym typeface="Lexend"/>
              </a:rPr>
              <a:t>Local Secondary Storage</a:t>
            </a:r>
            <a:endParaRPr sz="1800">
              <a:solidFill>
                <a:srgbClr val="80D6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606" name="Google Shape;606;p42"/>
          <p:cNvCxnSpPr>
            <a:stCxn id="603" idx="3"/>
          </p:cNvCxnSpPr>
          <p:nvPr/>
        </p:nvCxnSpPr>
        <p:spPr>
          <a:xfrm>
            <a:off x="2187425" y="2479962"/>
            <a:ext cx="558600" cy="187200"/>
          </a:xfrm>
          <a:prstGeom prst="straightConnector1">
            <a:avLst/>
          </a:prstGeom>
          <a:noFill/>
          <a:ln cap="flat" cmpd="sng" w="19050">
            <a:solidFill>
              <a:srgbClr val="ED1C2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7" name="Google Shape;607;p42"/>
          <p:cNvCxnSpPr/>
          <p:nvPr/>
        </p:nvCxnSpPr>
        <p:spPr>
          <a:xfrm flipH="1" rot="10800000">
            <a:off x="1817025" y="3220867"/>
            <a:ext cx="929100" cy="253800"/>
          </a:xfrm>
          <a:prstGeom prst="straightConnector1">
            <a:avLst/>
          </a:prstGeom>
          <a:noFill/>
          <a:ln cap="flat" cmpd="sng" w="19050">
            <a:solidFill>
              <a:srgbClr val="80D6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08" name="Google Shape;608;p42"/>
          <p:cNvCxnSpPr>
            <a:stCxn id="604" idx="1"/>
          </p:cNvCxnSpPr>
          <p:nvPr/>
        </p:nvCxnSpPr>
        <p:spPr>
          <a:xfrm flipH="1">
            <a:off x="6698075" y="4561179"/>
            <a:ext cx="221100" cy="187500"/>
          </a:xfrm>
          <a:prstGeom prst="straightConnector1">
            <a:avLst/>
          </a:prstGeom>
          <a:noFill/>
          <a:ln cap="flat" cmpd="sng" w="19050">
            <a:solidFill>
              <a:srgbClr val="3D00B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328350" y="967252"/>
            <a:ext cx="8630700" cy="3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memory unit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is a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collection of registers together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with associated circuits needed to transfer information in and out of registers.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Binary cell: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 elementary unit of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computer storage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(i.e. memory register)  that can have one or the other of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two stable states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can thus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store one bit of information.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The memory cell is an electronic circuit that stores one bit of binary information and it must be set to store a logic 1 (high voltage level) and reset to store a logic 0 (low voltage level). Its value is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aintained/stored until it is changed by the set/reset process.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01" name="Google Shape;101;p16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02" name="Google Shape;102;p16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6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What is Memory Unit?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28350" y="967249"/>
            <a:ext cx="51492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memory unit stores binary information in groups of bits called </a:t>
            </a:r>
            <a:r>
              <a:rPr i="1" lang="en" sz="2000">
                <a:solidFill>
                  <a:srgbClr val="0000CC"/>
                </a:solidFill>
                <a:latin typeface="Lexend"/>
                <a:ea typeface="Lexend"/>
                <a:cs typeface="Lexend"/>
                <a:sym typeface="Lexend"/>
              </a:rPr>
              <a:t>words.</a:t>
            </a:r>
            <a:endParaRPr i="1" sz="2000">
              <a:solidFill>
                <a:srgbClr val="0000CC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Communication between memory unit and its environment is achieved through </a:t>
            </a:r>
            <a:r>
              <a:rPr b="1" lang="en" sz="2000">
                <a:solidFill>
                  <a:srgbClr val="00A2E8"/>
                </a:solidFill>
                <a:latin typeface="Lexend"/>
                <a:ea typeface="Lexend"/>
                <a:cs typeface="Lexend"/>
                <a:sym typeface="Lexend"/>
              </a:rPr>
              <a:t>2 controls</a:t>
            </a:r>
            <a:r>
              <a:rPr lang="en" sz="2000">
                <a:solidFill>
                  <a:srgbClr val="00A2E8"/>
                </a:solidFill>
                <a:latin typeface="Lexend"/>
                <a:ea typeface="Lexend"/>
                <a:cs typeface="Lexend"/>
                <a:sym typeface="Lexend"/>
              </a:rPr>
              <a:t>(read and write) 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and </a:t>
            </a:r>
            <a:r>
              <a:rPr b="1"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 external registers</a:t>
            </a:r>
            <a:r>
              <a:rPr lang="en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(memory address register and memory buffer register).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16" name="Google Shape;116;p17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17" name="Google Shape;117;p17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7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What is Memory Unit?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175" y="1242637"/>
            <a:ext cx="3744824" cy="27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328350" y="967250"/>
            <a:ext cx="51663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 communicate with a memory word, its address is transferred to </a:t>
            </a:r>
            <a:r>
              <a:rPr b="1" lang="en" sz="1900">
                <a:solidFill>
                  <a:srgbClr val="3F48CC"/>
                </a:solidFill>
                <a:latin typeface="Lexend"/>
                <a:ea typeface="Lexend"/>
                <a:cs typeface="Lexend"/>
                <a:sym typeface="Lexend"/>
              </a:rPr>
              <a:t>memory address register</a:t>
            </a:r>
            <a:r>
              <a:rPr b="1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Internal circuit then opens the path to select that word. A </a:t>
            </a:r>
            <a:r>
              <a:rPr b="1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-bit address register  can specify up to 2</a:t>
            </a:r>
            <a:r>
              <a:rPr b="1" baseline="30000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address. (note: # of address=# of word)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Before writing and after reading information are kept in </a:t>
            </a:r>
            <a:r>
              <a:rPr b="1" lang="en" sz="1900">
                <a:solidFill>
                  <a:srgbClr val="ED1C24"/>
                </a:solidFill>
                <a:latin typeface="Lexend"/>
                <a:ea typeface="Lexend"/>
                <a:cs typeface="Lexend"/>
                <a:sym typeface="Lexend"/>
              </a:rPr>
              <a:t>Memory Buffer register</a:t>
            </a:r>
            <a:r>
              <a:rPr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In each case, the address register specifies location of writing or reading.</a:t>
            </a:r>
            <a:endParaRPr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32" name="Google Shape;132;p18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33" name="Google Shape;133;p18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" name="Google Shape;136;p18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What is Memory Unit?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175" y="1242637"/>
            <a:ext cx="3744824" cy="27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47" name="Google Shape;147;p19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48" name="Google Shape;148;p19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9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READ Operation Example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54" name="Google Shape;154;p19"/>
          <p:cNvGraphicFramePr/>
          <p:nvPr/>
        </p:nvGraphicFramePr>
        <p:xfrm>
          <a:off x="3156850" y="8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{B5EE735A-5509-494A-9F4E-F633AAD23FD6}</a:tableStyleId>
              </a:tblPr>
              <a:tblGrid>
                <a:gridCol w="505125"/>
                <a:gridCol w="23251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Unit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0101 0101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0011 0011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42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0110 1110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255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5" name="Google Shape;155;p19"/>
          <p:cNvSpPr txBox="1"/>
          <p:nvPr/>
        </p:nvSpPr>
        <p:spPr>
          <a:xfrm>
            <a:off x="308475" y="3013175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Input Address = 42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56" name="Google Shape;156;p19"/>
          <p:cNvGraphicFramePr/>
          <p:nvPr/>
        </p:nvGraphicFramePr>
        <p:xfrm>
          <a:off x="328350" y="168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{B5EE735A-5509-494A-9F4E-F633AAD23FD6}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0010 1010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57" name="Google Shape;157;p19"/>
          <p:cNvCxnSpPr>
            <a:stCxn id="155" idx="0"/>
          </p:cNvCxnSpPr>
          <p:nvPr/>
        </p:nvCxnSpPr>
        <p:spPr>
          <a:xfrm rot="10800000">
            <a:off x="1490925" y="2206175"/>
            <a:ext cx="0" cy="80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9"/>
          <p:cNvCxnSpPr/>
          <p:nvPr/>
        </p:nvCxnSpPr>
        <p:spPr>
          <a:xfrm>
            <a:off x="2658050" y="1915625"/>
            <a:ext cx="486900" cy="113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19"/>
          <p:cNvSpPr txBox="1"/>
          <p:nvPr/>
        </p:nvSpPr>
        <p:spPr>
          <a:xfrm>
            <a:off x="308475" y="122465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MAR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60" name="Google Shape;160;p19"/>
          <p:cNvGraphicFramePr/>
          <p:nvPr/>
        </p:nvGraphicFramePr>
        <p:xfrm>
          <a:off x="3409425" y="42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{B5EE735A-5509-494A-9F4E-F633AAD23FD6}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0110 1110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1" name="Google Shape;161;p19"/>
          <p:cNvSpPr txBox="1"/>
          <p:nvPr/>
        </p:nvSpPr>
        <p:spPr>
          <a:xfrm>
            <a:off x="2553525" y="4242850"/>
            <a:ext cx="8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MBR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62" name="Google Shape;162;p19"/>
          <p:cNvCxnSpPr/>
          <p:nvPr/>
        </p:nvCxnSpPr>
        <p:spPr>
          <a:xfrm>
            <a:off x="4288575" y="3271150"/>
            <a:ext cx="283200" cy="9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9"/>
          <p:cNvCxnSpPr/>
          <p:nvPr/>
        </p:nvCxnSpPr>
        <p:spPr>
          <a:xfrm rot="10800000">
            <a:off x="5987125" y="20825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19"/>
          <p:cNvCxnSpPr/>
          <p:nvPr/>
        </p:nvCxnSpPr>
        <p:spPr>
          <a:xfrm rot="10800000">
            <a:off x="5999025" y="28749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19"/>
          <p:cNvSpPr txBox="1"/>
          <p:nvPr/>
        </p:nvSpPr>
        <p:spPr>
          <a:xfrm>
            <a:off x="6697825" y="18517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Read = 1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6721625" y="26441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Write</a:t>
            </a: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 = 0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174" name="Google Shape;174;p20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175" name="Google Shape;175;p20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0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0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WRITE </a:t>
            </a:r>
            <a:r>
              <a:rPr lang="en" sz="3600">
                <a:latin typeface="Lexend"/>
                <a:ea typeface="Lexend"/>
                <a:cs typeface="Lexend"/>
                <a:sym typeface="Lexend"/>
              </a:rPr>
              <a:t>Operation Example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1" name="Google Shape;181;p20"/>
          <p:cNvGraphicFramePr/>
          <p:nvPr/>
        </p:nvGraphicFramePr>
        <p:xfrm>
          <a:off x="3156850" y="893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{B5EE735A-5509-494A-9F4E-F633AAD23FD6}</a:tableStyleId>
              </a:tblPr>
              <a:tblGrid>
                <a:gridCol w="505125"/>
                <a:gridCol w="2325150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Memory Unit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0101 0101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0011 0011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42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B0F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1001 0010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…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255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exend"/>
                          <a:ea typeface="Lexend"/>
                          <a:cs typeface="Lexend"/>
                          <a:sym typeface="Lexend"/>
                        </a:rPr>
                        <a:t>0000 0000</a:t>
                      </a:r>
                      <a:endParaRPr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" name="Google Shape;182;p20"/>
          <p:cNvSpPr txBox="1"/>
          <p:nvPr/>
        </p:nvSpPr>
        <p:spPr>
          <a:xfrm>
            <a:off x="308475" y="3013175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Input Address = 42</a:t>
            </a:r>
            <a:endParaRPr sz="1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3" name="Google Shape;183;p20"/>
          <p:cNvGraphicFramePr/>
          <p:nvPr/>
        </p:nvGraphicFramePr>
        <p:xfrm>
          <a:off x="328350" y="168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{B5EE735A-5509-494A-9F4E-F633AAD23FD6}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0010 1010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9B0F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84" name="Google Shape;184;p20"/>
          <p:cNvCxnSpPr>
            <a:stCxn id="182" idx="0"/>
          </p:cNvCxnSpPr>
          <p:nvPr/>
        </p:nvCxnSpPr>
        <p:spPr>
          <a:xfrm rot="10800000">
            <a:off x="1490925" y="2206175"/>
            <a:ext cx="0" cy="80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2658050" y="1915625"/>
            <a:ext cx="486900" cy="1136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0"/>
          <p:cNvSpPr txBox="1"/>
          <p:nvPr/>
        </p:nvSpPr>
        <p:spPr>
          <a:xfrm>
            <a:off x="308475" y="122465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MAR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aphicFrame>
        <p:nvGraphicFramePr>
          <p:cNvPr id="187" name="Google Shape;187;p20"/>
          <p:cNvGraphicFramePr/>
          <p:nvPr/>
        </p:nvGraphicFramePr>
        <p:xfrm>
          <a:off x="3409425" y="422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{B5EE735A-5509-494A-9F4E-F633AAD23FD6}</a:tableStyleId>
              </a:tblPr>
              <a:tblGrid>
                <a:gridCol w="232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1001 0010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p20"/>
          <p:cNvSpPr txBox="1"/>
          <p:nvPr/>
        </p:nvSpPr>
        <p:spPr>
          <a:xfrm>
            <a:off x="2553525" y="4242850"/>
            <a:ext cx="85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exend"/>
                <a:ea typeface="Lexend"/>
                <a:cs typeface="Lexend"/>
                <a:sym typeface="Lexend"/>
              </a:rPr>
              <a:t>MBR</a:t>
            </a:r>
            <a:endParaRPr sz="180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89" name="Google Shape;189;p20"/>
          <p:cNvCxnSpPr/>
          <p:nvPr/>
        </p:nvCxnSpPr>
        <p:spPr>
          <a:xfrm>
            <a:off x="4288575" y="3271150"/>
            <a:ext cx="283200" cy="960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90" name="Google Shape;190;p20"/>
          <p:cNvCxnSpPr/>
          <p:nvPr/>
        </p:nvCxnSpPr>
        <p:spPr>
          <a:xfrm rot="10800000">
            <a:off x="5987125" y="20825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0"/>
          <p:cNvCxnSpPr/>
          <p:nvPr/>
        </p:nvCxnSpPr>
        <p:spPr>
          <a:xfrm rot="10800000">
            <a:off x="5999025" y="2874950"/>
            <a:ext cx="710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0"/>
          <p:cNvSpPr txBox="1"/>
          <p:nvPr/>
        </p:nvSpPr>
        <p:spPr>
          <a:xfrm>
            <a:off x="6697825" y="18517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Read = 0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93" name="Google Shape;193;p20"/>
          <p:cNvSpPr txBox="1"/>
          <p:nvPr/>
        </p:nvSpPr>
        <p:spPr>
          <a:xfrm>
            <a:off x="6721625" y="2644100"/>
            <a:ext cx="23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9B0FE"/>
                </a:solidFill>
                <a:latin typeface="Lexend"/>
                <a:ea typeface="Lexend"/>
                <a:cs typeface="Lexend"/>
                <a:sym typeface="Lexend"/>
              </a:rPr>
              <a:t>Write = 1</a:t>
            </a:r>
            <a:endParaRPr sz="1800">
              <a:solidFill>
                <a:srgbClr val="A9B0FE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1"/>
          <p:cNvSpPr/>
          <p:nvPr/>
        </p:nvSpPr>
        <p:spPr>
          <a:xfrm>
            <a:off x="0" y="25350"/>
            <a:ext cx="9144000" cy="4906800"/>
          </a:xfrm>
          <a:prstGeom prst="roundRect">
            <a:avLst>
              <a:gd fmla="val 2852" name="adj"/>
            </a:avLst>
          </a:prstGeom>
          <a:solidFill>
            <a:srgbClr val="FFFFFF"/>
          </a:solidFill>
          <a:ln>
            <a:noFill/>
          </a:ln>
          <a:effectLst>
            <a:outerShdw blurRad="57150" rotWithShape="0" algn="bl" dist="190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7451" y="76200"/>
            <a:ext cx="560349" cy="5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256650" y="927196"/>
            <a:ext cx="863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Content of a 1024 x 16-bit memory: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02" name="Google Shape;202;p21"/>
          <p:cNvGrpSpPr/>
          <p:nvPr/>
        </p:nvGrpSpPr>
        <p:grpSpPr>
          <a:xfrm>
            <a:off x="50480" y="122879"/>
            <a:ext cx="277873" cy="68400"/>
            <a:chOff x="411700" y="2416840"/>
            <a:chExt cx="277873" cy="68400"/>
          </a:xfrm>
        </p:grpSpPr>
        <p:sp>
          <p:nvSpPr>
            <p:cNvPr id="203" name="Google Shape;203;p21"/>
            <p:cNvSpPr/>
            <p:nvPr/>
          </p:nvSpPr>
          <p:spPr>
            <a:xfrm>
              <a:off x="411700" y="2416840"/>
              <a:ext cx="68400" cy="68400"/>
            </a:xfrm>
            <a:prstGeom prst="ellipse">
              <a:avLst/>
            </a:prstGeom>
            <a:solidFill>
              <a:srgbClr val="FF6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516436" y="2416840"/>
              <a:ext cx="68400" cy="68400"/>
            </a:xfrm>
            <a:prstGeom prst="ellipse">
              <a:avLst/>
            </a:prstGeom>
            <a:solidFill>
              <a:srgbClr val="FFC6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621173" y="2416840"/>
              <a:ext cx="68400" cy="68400"/>
            </a:xfrm>
            <a:prstGeom prst="ellipse">
              <a:avLst/>
            </a:prstGeom>
            <a:solidFill>
              <a:srgbClr val="28C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1"/>
          <p:cNvSpPr txBox="1"/>
          <p:nvPr/>
        </p:nvSpPr>
        <p:spPr>
          <a:xfrm>
            <a:off x="209775" y="163775"/>
            <a:ext cx="9045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exend"/>
                <a:ea typeface="Lexend"/>
                <a:cs typeface="Lexend"/>
                <a:sym typeface="Lexend"/>
              </a:rPr>
              <a:t>Content of a Memory</a:t>
            </a:r>
            <a:endParaRPr sz="36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0" y="4876800"/>
            <a:ext cx="50622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F4F4F"/>
                </a:solidFill>
                <a:latin typeface="Lexend Light"/>
                <a:ea typeface="Lexend Light"/>
                <a:cs typeface="Lexend Light"/>
                <a:sym typeface="Lexend Light"/>
              </a:rPr>
              <a:t>Department of Computer Science and Engineering</a:t>
            </a:r>
            <a:endParaRPr b="1"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2946600" y="4883850"/>
            <a:ext cx="32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F4F4F"/>
                </a:solidFill>
                <a:latin typeface="Lexend"/>
                <a:ea typeface="Lexend"/>
                <a:cs typeface="Lexend"/>
                <a:sym typeface="Lexend"/>
              </a:rPr>
              <a:t>CSE260 - Digital Logic Design</a:t>
            </a:r>
            <a:endParaRPr sz="900">
              <a:solidFill>
                <a:srgbClr val="4F4F4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4808872" y="2212400"/>
            <a:ext cx="2206500" cy="23814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4808873" y="2288600"/>
            <a:ext cx="22665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101101011101110</a:t>
            </a: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1010000110000110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0010011101110001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1110010101010010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0011111010101110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ourier New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1011000110010101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4695474" y="1772275"/>
            <a:ext cx="24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 txBox="1"/>
          <p:nvPr/>
        </p:nvSpPr>
        <p:spPr>
          <a:xfrm>
            <a:off x="3213137" y="1831400"/>
            <a:ext cx="12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decimal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3356685" y="2288600"/>
            <a:ext cx="7791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1"/>
          <p:cNvSpPr txBox="1"/>
          <p:nvPr/>
        </p:nvSpPr>
        <p:spPr>
          <a:xfrm>
            <a:off x="1218475" y="2288600"/>
            <a:ext cx="14460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1111111101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1111111110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1111111111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1517674" y="1831400"/>
            <a:ext cx="124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1717140" y="1450400"/>
            <a:ext cx="249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 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21"/>
          <p:cNvCxnSpPr/>
          <p:nvPr/>
        </p:nvCxnSpPr>
        <p:spPr>
          <a:xfrm>
            <a:off x="1417941" y="1831400"/>
            <a:ext cx="3116659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21"/>
          <p:cNvCxnSpPr/>
          <p:nvPr/>
        </p:nvCxnSpPr>
        <p:spPr>
          <a:xfrm>
            <a:off x="1417941" y="2212400"/>
            <a:ext cx="1246664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21"/>
          <p:cNvCxnSpPr/>
          <p:nvPr/>
        </p:nvCxnSpPr>
        <p:spPr>
          <a:xfrm>
            <a:off x="3312870" y="2212400"/>
            <a:ext cx="1246664" cy="0"/>
          </a:xfrm>
          <a:prstGeom prst="straightConnector1">
            <a:avLst/>
          </a:prstGeom>
          <a:noFill/>
          <a:ln cap="flat" cmpd="sng" w="158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